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Transport Demand Prediction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 Forecasting | train_revised.csv</a:t>
            </a:r>
          </a:p>
        </p:txBody>
      </p:sp>
      <p:pic>
        <p:nvPicPr>
          <p:cNvPr id="9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extBox 4"/>
          <p:cNvSpPr txBox="1"/>
          <p:nvPr/>
        </p:nvSpPr>
        <p:spPr>
          <a:xfrm>
            <a:off x="960119" y="1828800"/>
            <a:ext cx="6766904" cy="65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Transport Demand Prediction</a:t>
            </a:r>
          </a:p>
        </p:txBody>
      </p:sp>
      <p:sp>
        <p:nvSpPr>
          <p:cNvPr id="98" name="TextBox 5"/>
          <p:cNvSpPr txBox="1"/>
          <p:nvPr/>
        </p:nvSpPr>
        <p:spPr>
          <a:xfrm>
            <a:off x="960119" y="3657600"/>
            <a:ext cx="6242409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E6E6E6"/>
                </a:solidFill>
              </a:defRPr>
            </a:lvl1pPr>
          </a:lstStyle>
          <a:p>
            <a:pPr/>
            <a:r>
              <a:t>Machine Learning Forecasting | by Roshani Nayak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" descr="Picture 1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8380" y="-222250"/>
            <a:ext cx="9550401" cy="7302500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</a:effectLst>
        </p:spPr>
      </p:pic>
      <p:sp>
        <p:nvSpPr>
          <p:cNvPr id="132" name="TextBox 2"/>
          <p:cNvSpPr txBox="1"/>
          <p:nvPr/>
        </p:nvSpPr>
        <p:spPr>
          <a:xfrm>
            <a:off x="310236" y="278345"/>
            <a:ext cx="5539344" cy="653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Model Testing &amp; Results</a:t>
            </a:r>
          </a:p>
        </p:txBody>
      </p:sp>
      <p:sp>
        <p:nvSpPr>
          <p:cNvPr id="133" name="Models tested:…"/>
          <p:cNvSpPr txBox="1"/>
          <p:nvPr>
            <p:ph type="body" sz="quarter" idx="4294967295"/>
          </p:nvPr>
        </p:nvSpPr>
        <p:spPr>
          <a:xfrm>
            <a:off x="391463" y="1090121"/>
            <a:ext cx="5414727" cy="2020362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 w="25400">
            <a:solidFill>
              <a:srgbClr val="7D60A0"/>
            </a:solidFill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0"/>
              </a:spcBef>
              <a:buSzTx/>
              <a:buFontTx/>
              <a:buNone/>
              <a:defRPr sz="1800"/>
            </a:pPr>
            <a:r>
              <a:t>Models tested: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1800"/>
            </a:pPr>
            <a:r>
              <a:t>- Linear, Ridge, Lasso → R² ≈ 0.3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1800"/>
            </a:pPr>
            <a:r>
              <a:t>- Gradient Boosting → R² = 0.71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1800"/>
            </a:pPr>
            <a:r>
              <a:t>- XGBoost → R² = 0.88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1800"/>
            </a:pPr>
            <a:r>
              <a:t>- Random Forest → R² = 0.95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1800"/>
            </a:pPr>
            <a:r>
              <a:t>Random Forest was the best-performing model.</a:t>
            </a:r>
          </a:p>
        </p:txBody>
      </p:sp>
      <p:pic>
        <p:nvPicPr>
          <p:cNvPr id="13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726" y="3535031"/>
            <a:ext cx="5440127" cy="2929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extBox 2"/>
          <p:cNvSpPr txBox="1"/>
          <p:nvPr/>
        </p:nvSpPr>
        <p:spPr>
          <a:xfrm>
            <a:off x="572114" y="1423980"/>
            <a:ext cx="2583543" cy="65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38" name="✓ Tuned Random Forest performed best (MAE = 1.21, RMSE = 2.44, R² = 0.95)…"/>
          <p:cNvSpPr txBox="1"/>
          <p:nvPr>
            <p:ph type="body" sz="half" idx="4294967295"/>
          </p:nvPr>
        </p:nvSpPr>
        <p:spPr>
          <a:xfrm>
            <a:off x="560668" y="2738350"/>
            <a:ext cx="7482639" cy="2429808"/>
          </a:xfrm>
          <a:prstGeom prst="rect">
            <a:avLst/>
          </a:prstGeom>
          <a:gradFill>
            <a:gsLst>
              <a:gs pos="0">
                <a:schemeClr val="accent5">
                  <a:hueOff val="249503"/>
                  <a:satOff val="48101"/>
                  <a:lumOff val="28891"/>
                </a:schemeClr>
              </a:gs>
              <a:gs pos="35000">
                <a:srgbClr val="BFEDFF"/>
              </a:gs>
              <a:gs pos="100000">
                <a:schemeClr val="accent5">
                  <a:hueOff val="308963"/>
                  <a:satOff val="48101"/>
                  <a:lumOff val="41680"/>
                </a:schemeClr>
              </a:gs>
            </a:gsLst>
            <a:lin ang="16200000"/>
          </a:gradFill>
        </p:spPr>
        <p:txBody>
          <a:bodyPr/>
          <a:lstStyle/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✓ </a:t>
            </a:r>
            <a:r>
              <a:t>Tuned Random Forest performed best (MAE = 1.21, RMSE = 2.44, R² = 0.95)</a:t>
            </a:r>
          </a:p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✓ </a:t>
            </a:r>
            <a:r>
              <a:t>Outlier removal did not improve results</a:t>
            </a:r>
          </a:p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✓ </a:t>
            </a:r>
            <a:r>
              <a:t>Key drivers: Car Type, Capacity, Origin</a:t>
            </a:r>
          </a:p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  <a:r>
              <a:t>The model provides valuable insights for demand forecasting.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0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t>Project goal: Predict number of seats sold for travel routes.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t>Dataset: booking details (ride info, payment, datetime, origin/destination, car type, capacity).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t>Objective: Optimize operations &amp; resource allocation.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• Pandas for data manipulation, aggregation…"/>
          <p:cNvSpPr txBox="1"/>
          <p:nvPr>
            <p:ph type="body" sz="half" idx="4294967295"/>
          </p:nvPr>
        </p:nvSpPr>
        <p:spPr>
          <a:xfrm>
            <a:off x="570681" y="2077586"/>
            <a:ext cx="8229601" cy="2213984"/>
          </a:xfrm>
          <a:prstGeom prst="rect">
            <a:avLst/>
          </a:prstGeom>
        </p:spPr>
        <p:txBody>
          <a:bodyPr anchor="ctr"/>
          <a:lstStyle/>
          <a:p>
            <a:pPr marL="0" indent="0" defTabSz="914400">
              <a:spcBef>
                <a:spcPts val="0"/>
              </a:spcBef>
              <a:buSzTx/>
              <a:buFontTx/>
              <a:buNone/>
              <a:tabLst>
                <a:tab pos="279400" algn="l"/>
                <a:tab pos="558800" algn="l"/>
                <a:tab pos="850900" algn="l"/>
                <a:tab pos="1130300" algn="l"/>
                <a:tab pos="1422400" algn="l"/>
                <a:tab pos="1701800" algn="l"/>
                <a:tab pos="1981200" algn="l"/>
                <a:tab pos="2273300" algn="l"/>
                <a:tab pos="2552700" algn="l"/>
                <a:tab pos="2844800" algn="l"/>
                <a:tab pos="3124200" algn="l"/>
                <a:tab pos="34036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914400">
              <a:spcBef>
                <a:spcPts val="0"/>
              </a:spcBef>
              <a:buSzTx/>
              <a:buFontTx/>
              <a:buNone/>
              <a:tabLst>
                <a:tab pos="279400" algn="l"/>
                <a:tab pos="558800" algn="l"/>
                <a:tab pos="850900" algn="l"/>
                <a:tab pos="1130300" algn="l"/>
                <a:tab pos="1422400" algn="l"/>
                <a:tab pos="1701800" algn="l"/>
                <a:tab pos="1981200" algn="l"/>
                <a:tab pos="2273300" algn="l"/>
                <a:tab pos="2552700" algn="l"/>
                <a:tab pos="2844800" algn="l"/>
                <a:tab pos="3124200" algn="l"/>
                <a:tab pos="34036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•</a:t>
            </a:r>
            <a:r>
              <a:t> Pandas for data manipulation, aggregation</a:t>
            </a:r>
          </a:p>
          <a:p>
            <a:pPr marL="0" indent="0" defTabSz="914400">
              <a:spcBef>
                <a:spcPts val="0"/>
              </a:spcBef>
              <a:buSzTx/>
              <a:buFontTx/>
              <a:buNone/>
              <a:tabLst>
                <a:tab pos="279400" algn="l"/>
                <a:tab pos="558800" algn="l"/>
                <a:tab pos="850900" algn="l"/>
                <a:tab pos="1130300" algn="l"/>
                <a:tab pos="1422400" algn="l"/>
                <a:tab pos="1701800" algn="l"/>
                <a:tab pos="1981200" algn="l"/>
                <a:tab pos="2273300" algn="l"/>
                <a:tab pos="2552700" algn="l"/>
                <a:tab pos="2844800" algn="l"/>
                <a:tab pos="3124200" algn="l"/>
                <a:tab pos="34036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914400">
              <a:spcBef>
                <a:spcPts val="0"/>
              </a:spcBef>
              <a:buSzTx/>
              <a:buFontTx/>
              <a:buNone/>
              <a:tabLst>
                <a:tab pos="279400" algn="l"/>
                <a:tab pos="558800" algn="l"/>
                <a:tab pos="850900" algn="l"/>
                <a:tab pos="1130300" algn="l"/>
                <a:tab pos="1422400" algn="l"/>
                <a:tab pos="1701800" algn="l"/>
                <a:tab pos="1981200" algn="l"/>
                <a:tab pos="2273300" algn="l"/>
                <a:tab pos="2552700" algn="l"/>
                <a:tab pos="2844800" algn="l"/>
                <a:tab pos="3124200" algn="l"/>
                <a:tab pos="34036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•</a:t>
            </a:r>
            <a:r>
              <a:t> Matplotlib and Seaborn for visualization and behaviour with respect to the target variable</a:t>
            </a:r>
          </a:p>
          <a:p>
            <a:pPr marL="0" indent="0" defTabSz="914400">
              <a:spcBef>
                <a:spcPts val="0"/>
              </a:spcBef>
              <a:buSzTx/>
              <a:buFontTx/>
              <a:buNone/>
              <a:tabLst>
                <a:tab pos="279400" algn="l"/>
                <a:tab pos="558800" algn="l"/>
                <a:tab pos="850900" algn="l"/>
                <a:tab pos="1130300" algn="l"/>
                <a:tab pos="1422400" algn="l"/>
                <a:tab pos="1701800" algn="l"/>
                <a:tab pos="1981200" algn="l"/>
                <a:tab pos="2273300" algn="l"/>
                <a:tab pos="2552700" algn="l"/>
                <a:tab pos="2844800" algn="l"/>
                <a:tab pos="3124200" algn="l"/>
                <a:tab pos="34036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914400">
              <a:spcBef>
                <a:spcPts val="0"/>
              </a:spcBef>
              <a:buSzTx/>
              <a:buFontTx/>
              <a:buNone/>
              <a:tabLst>
                <a:tab pos="279400" algn="l"/>
                <a:tab pos="558800" algn="l"/>
                <a:tab pos="850900" algn="l"/>
                <a:tab pos="1130300" algn="l"/>
                <a:tab pos="1422400" algn="l"/>
                <a:tab pos="1701800" algn="l"/>
                <a:tab pos="1981200" algn="l"/>
                <a:tab pos="2273300" algn="l"/>
                <a:tab pos="2552700" algn="l"/>
                <a:tab pos="2844800" algn="l"/>
                <a:tab pos="3124200" algn="l"/>
                <a:tab pos="34036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•</a:t>
            </a:r>
            <a:r>
              <a:t> NumPy for computationally efficient operations</a:t>
            </a:r>
          </a:p>
          <a:p>
            <a:pPr marL="0" indent="0" defTabSz="914400">
              <a:spcBef>
                <a:spcPts val="0"/>
              </a:spcBef>
              <a:buSzTx/>
              <a:buFontTx/>
              <a:buNone/>
              <a:tabLst>
                <a:tab pos="279400" algn="l"/>
                <a:tab pos="558800" algn="l"/>
                <a:tab pos="850900" algn="l"/>
                <a:tab pos="1130300" algn="l"/>
                <a:tab pos="1422400" algn="l"/>
                <a:tab pos="1701800" algn="l"/>
                <a:tab pos="1981200" algn="l"/>
                <a:tab pos="2273300" algn="l"/>
                <a:tab pos="2552700" algn="l"/>
                <a:tab pos="2844800" algn="l"/>
                <a:tab pos="3124200" algn="l"/>
                <a:tab pos="34036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914400">
              <a:spcBef>
                <a:spcPts val="0"/>
              </a:spcBef>
              <a:buSzTx/>
              <a:buFontTx/>
              <a:buNone/>
              <a:tabLst>
                <a:tab pos="279400" algn="l"/>
                <a:tab pos="558800" algn="l"/>
                <a:tab pos="850900" algn="l"/>
                <a:tab pos="1130300" algn="l"/>
                <a:tab pos="1422400" algn="l"/>
                <a:tab pos="1701800" algn="l"/>
                <a:tab pos="1981200" algn="l"/>
                <a:tab pos="2273300" algn="l"/>
                <a:tab pos="2552700" algn="l"/>
                <a:tab pos="2844800" algn="l"/>
                <a:tab pos="3124200" algn="l"/>
                <a:tab pos="3403600" algn="l"/>
              </a:tabLst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•</a:t>
            </a:r>
            <a:r>
              <a:t> Scikit Learn for model training, model optimization, and metrics calculation</a:t>
            </a:r>
          </a:p>
        </p:txBody>
      </p:sp>
      <p:sp>
        <p:nvSpPr>
          <p:cNvPr id="104" name="Main Libraries used :"/>
          <p:cNvSpPr txBox="1"/>
          <p:nvPr>
            <p:ph type="title" idx="4294967295"/>
          </p:nvPr>
        </p:nvSpPr>
        <p:spPr>
          <a:xfrm>
            <a:off x="1081829" y="502354"/>
            <a:ext cx="7207306" cy="15081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Main Libraries used 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07" name="TextBox 2"/>
          <p:cNvSpPr txBox="1"/>
          <p:nvPr/>
        </p:nvSpPr>
        <p:spPr>
          <a:xfrm>
            <a:off x="644582" y="665914"/>
            <a:ext cx="6944803" cy="1339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Data Preprocessing &amp; Feature Engineering</a:t>
            </a:r>
          </a:p>
        </p:txBody>
      </p:sp>
      <p:sp>
        <p:nvSpPr>
          <p:cNvPr id="108" name="- Imported the libraries.…"/>
          <p:cNvSpPr txBox="1"/>
          <p:nvPr>
            <p:ph type="body" sz="half" idx="4294967295"/>
          </p:nvPr>
        </p:nvSpPr>
        <p:spPr>
          <a:xfrm>
            <a:off x="614968" y="2533663"/>
            <a:ext cx="7319569" cy="3311886"/>
          </a:xfrm>
          <a:prstGeom prst="rect">
            <a:avLst/>
          </a:prstGeom>
          <a:gradFill>
            <a:gsLst>
              <a:gs pos="0">
                <a:schemeClr val="accent5">
                  <a:hueOff val="249503"/>
                  <a:satOff val="48101"/>
                  <a:lumOff val="28891"/>
                </a:schemeClr>
              </a:gs>
              <a:gs pos="35000">
                <a:srgbClr val="BFEDFF"/>
              </a:gs>
              <a:gs pos="100000">
                <a:schemeClr val="accent5">
                  <a:hueOff val="308963"/>
                  <a:satOff val="48101"/>
                  <a:lumOff val="41680"/>
                </a:schemeClr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</a:effectLst>
        </p:spPr>
        <p:txBody>
          <a:bodyPr/>
          <a:lstStyle/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</a:p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  <a:r>
              <a:t>- Imported the libraries.</a:t>
            </a:r>
          </a:p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  <a:r>
              <a:t>- loaded the dataset using pandas library.</a:t>
            </a:r>
          </a:p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  <a:r>
              <a:t>- Dropped irrelevant identifiers(payment_reciept).</a:t>
            </a:r>
          </a:p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  <a:r>
              <a:t>- Combined date &amp; time into datetime.</a:t>
            </a:r>
          </a:p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  <a:r>
              <a:t>- Encoded categorical variables.</a:t>
            </a:r>
          </a:p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  <a:r>
              <a:t>- Extracted time-based features (year, month, weekday, hour).</a:t>
            </a:r>
          </a:p>
          <a:p>
            <a:pPr>
              <a:spcBef>
                <a:spcPts val="400"/>
              </a:spcBef>
              <a:defRPr sz="2000">
                <a:solidFill>
                  <a:srgbClr val="373737"/>
                </a:solidFill>
              </a:defRPr>
            </a:pPr>
            <a:r>
              <a:t>- Created features: arrival times, peak traffic, holidays.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"/>
          <p:cNvGrpSpPr/>
          <p:nvPr/>
        </p:nvGrpSpPr>
        <p:grpSpPr>
          <a:xfrm>
            <a:off x="0" y="-444848"/>
            <a:ext cx="9144000" cy="7302848"/>
            <a:chOff x="0" y="0"/>
            <a:chExt cx="9144000" cy="7302847"/>
          </a:xfrm>
        </p:grpSpPr>
        <p:sp>
          <p:nvSpPr>
            <p:cNvPr id="110" name="Title"/>
            <p:cNvSpPr/>
            <p:nvPr/>
          </p:nvSpPr>
          <p:spPr>
            <a:xfrm>
              <a:off x="0" y="0"/>
              <a:ext cx="9144000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Title</a:t>
              </a:r>
            </a:p>
          </p:txBody>
        </p:sp>
        <p:pic>
          <p:nvPicPr>
            <p:cNvPr id="111" name="Picture 1" descr="Picture 1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444847"/>
              <a:ext cx="9144000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3" name="TextBox 2"/>
          <p:cNvSpPr txBox="1"/>
          <p:nvPr/>
        </p:nvSpPr>
        <p:spPr>
          <a:xfrm>
            <a:off x="1807814" y="2843976"/>
            <a:ext cx="5841118" cy="65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Exploratory Data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/>
          <p:nvPr>
            <p:ph type="title"/>
          </p:nvPr>
        </p:nvSpPr>
        <p:spPr>
          <a:xfrm>
            <a:off x="857145" y="274638"/>
            <a:ext cx="6326908" cy="11430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Exploratory Data Analysis</a:t>
            </a:r>
          </a:p>
        </p:txBody>
      </p:sp>
      <p:sp>
        <p:nvSpPr>
          <p:cNvPr id="116" name="Content Placeholder 2"/>
          <p:cNvSpPr txBox="1"/>
          <p:nvPr>
            <p:ph type="body" sz="quarter" idx="1"/>
          </p:nvPr>
        </p:nvSpPr>
        <p:spPr>
          <a:xfrm>
            <a:off x="745268" y="1605553"/>
            <a:ext cx="6326908" cy="136181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t>Most rides occur in the morning (peak at 7 AM)</a:t>
            </a:r>
          </a:p>
          <a:p>
            <a:pPr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t>Smaller evening peak around 7 PM</a:t>
            </a:r>
          </a:p>
          <a:p>
            <a:pPr>
              <a:spcBef>
                <a:spcPts val="400"/>
              </a:spcBef>
              <a:defRPr sz="2000">
                <a:solidFill>
                  <a:srgbClr val="FFFFFF"/>
                </a:solidFill>
              </a:defRPr>
            </a:pPr>
            <a:r>
              <a:t>Seasonal variation in demand observed</a:t>
            </a:r>
          </a:p>
        </p:txBody>
      </p:sp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417" y="3155279"/>
            <a:ext cx="5943601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Demand Trend Over Time</a:t>
            </a:r>
          </a:p>
        </p:txBody>
      </p:sp>
      <p:sp>
        <p:nvSpPr>
          <p:cNvPr id="12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Booking demand fluctuates over time, showing clear peaks during certain months and days.</a:t>
            </a:r>
          </a:p>
        </p:txBody>
      </p:sp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881" y="2943975"/>
            <a:ext cx="5943601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Top Travel Origins</a:t>
            </a:r>
          </a:p>
        </p:txBody>
      </p:sp>
      <p:sp>
        <p:nvSpPr>
          <p:cNvPr id="12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Top 10 most common starting points for travel demand.</a:t>
            </a:r>
          </a:p>
        </p:txBody>
      </p:sp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" y="2743200"/>
            <a:ext cx="5943600" cy="320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>
            <p:ph type="title"/>
          </p:nvPr>
        </p:nvSpPr>
        <p:spPr>
          <a:xfrm>
            <a:off x="-1410883" y="274638"/>
            <a:ext cx="8229601" cy="11430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Feature Importance</a:t>
            </a:r>
          </a:p>
        </p:txBody>
      </p:sp>
      <p:pic>
        <p:nvPicPr>
          <p:cNvPr id="12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849" y="3471043"/>
            <a:ext cx="5943601" cy="320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Most influential features for predicting demand:…"/>
          <p:cNvSpPr txBox="1"/>
          <p:nvPr/>
        </p:nvSpPr>
        <p:spPr>
          <a:xfrm>
            <a:off x="551628" y="1737244"/>
            <a:ext cx="5827712" cy="1501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Most influential features for predicting demand: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- Car Type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- Max Capacity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- Travel Origin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- Time-based features (Month, Hour, Day)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